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6" r:id="rId6"/>
    <p:sldId id="290" r:id="rId7"/>
    <p:sldId id="277" r:id="rId8"/>
    <p:sldId id="278" r:id="rId9"/>
    <p:sldId id="309" r:id="rId10"/>
    <p:sldId id="282" r:id="rId11"/>
    <p:sldId id="293" r:id="rId12"/>
    <p:sldId id="294" r:id="rId13"/>
    <p:sldId id="297" r:id="rId14"/>
    <p:sldId id="296" r:id="rId15"/>
    <p:sldId id="279" r:id="rId16"/>
    <p:sldId id="298" r:id="rId17"/>
    <p:sldId id="299" r:id="rId18"/>
    <p:sldId id="301" r:id="rId19"/>
    <p:sldId id="300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F1340F1-07C3-4637-BFA1-DF424EA63430}">
          <p14:sldIdLst>
            <p14:sldId id="256"/>
          </p14:sldIdLst>
        </p14:section>
        <p14:section name=" Table of contents" id="{9908255C-FADE-4B3F-9484-231D58BCC0EA}">
          <p14:sldIdLst>
            <p14:sldId id="276"/>
          </p14:sldIdLst>
        </p14:section>
        <p14:section name="Overview" id="{8497B3A7-0AC5-4288-95DA-69F03D4522D5}">
          <p14:sldIdLst>
            <p14:sldId id="290"/>
            <p14:sldId id="277"/>
            <p14:sldId id="278"/>
          </p14:sldIdLst>
        </p14:section>
        <p14:section name="Stats" id="{2AA55F52-01A2-4CB8-85A9-D017902622C7}">
          <p14:sldIdLst>
            <p14:sldId id="309"/>
          </p14:sldIdLst>
        </p14:section>
        <p14:section name="Graphical represntation" id="{58E31084-39FA-4501-BF83-B8025C03A13F}">
          <p14:sldIdLst>
            <p14:sldId id="282"/>
            <p14:sldId id="293"/>
            <p14:sldId id="294"/>
            <p14:sldId id="297"/>
            <p14:sldId id="296"/>
            <p14:sldId id="279"/>
            <p14:sldId id="298"/>
            <p14:sldId id="299"/>
            <p14:sldId id="301"/>
            <p14:sldId id="300"/>
            <p14:sldId id="302"/>
          </p14:sldIdLst>
        </p14:section>
        <p14:section name="Top 10" id="{A87CAB92-D8AE-47BC-93D3-5690D13461A7}">
          <p14:sldIdLst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Conclusion" id="{C4AC6E09-AFAC-40A5-8543-40DA59F071F0}">
          <p14:sldIdLst>
            <p14:sldId id="310"/>
          </p14:sldIdLst>
        </p14:section>
        <p14:section name="Last slide" id="{ACBD7287-2E85-418A-B27D-39B9498437A0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BE4"/>
    <a:srgbClr val="95928C"/>
    <a:srgbClr val="D9F852"/>
    <a:srgbClr val="000000"/>
    <a:srgbClr val="EFFFFF"/>
    <a:srgbClr val="3F434F"/>
    <a:srgbClr val="88909B"/>
    <a:srgbClr val="6174EA"/>
    <a:srgbClr val="577EB5"/>
    <a:srgbClr val="A6A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CA53D-ECDE-4FFB-827A-DA49D9B7F3C1}" v="30" dt="2025-03-18T10:15:45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56" autoAdjust="0"/>
  </p:normalViewPr>
  <p:slideViewPr>
    <p:cSldViewPr snapToGrid="0" showGuides="1">
      <p:cViewPr varScale="1">
        <p:scale>
          <a:sx n="80" d="100"/>
          <a:sy n="80" d="100"/>
        </p:scale>
        <p:origin x="691" y="5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169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0.48056</cdr:x>
      <cdr:y>1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CD515493-5000-261C-D6B0-B0EFCA69222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654050" y="-1075266"/>
          <a:ext cx="5230378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0.47059</cdr:x>
      <cdr:y>0</cdr:y>
    </cdr:from>
    <cdr:to>
      <cdr:x>0.98308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96BBBCBD-9741-C401-9B24-55F9DC1CBEF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121894" y="0"/>
          <a:ext cx="5577851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0.4772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870676AD-6718-0A36-C812-5381C61D7F8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193802" cy="39959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0.53052</cdr:x>
      <cdr:y>0</cdr:y>
    </cdr:from>
    <cdr:to>
      <cdr:x>0.99008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1AB610BA-3CDC-39AB-762E-B81BA203D3D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774167" y="-1075266"/>
          <a:ext cx="5001778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0.48985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8C1DA9A0-EB4D-4B1F-7D59-9C62C298E30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441949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0.9597</cdr:x>
      <cdr:y>1</cdr:y>
    </cdr:to>
    <cdr:pic>
      <cdr:nvPicPr>
        <cdr:cNvPr id="11" name="Picture 10">
          <a:extLst xmlns:a="http://schemas.openxmlformats.org/drawingml/2006/main">
            <a:ext uri="{FF2B5EF4-FFF2-40B4-BE49-F238E27FC236}">
              <a16:creationId xmlns:a16="http://schemas.microsoft.com/office/drawing/2014/main" id="{BE4FE5F7-8EC9-A288-7DCA-ACAC07DF783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0"/>
          <a:ext cx="5219695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0.47904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4239BA81-38BC-8026-32CC-2438C433325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321819" cy="405994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0.9442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7EB970B2-C648-E0DD-C72E-8279E46DE19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-1075266"/>
          <a:ext cx="5047498" cy="334433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15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75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29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3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7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64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42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3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44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86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1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7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0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6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gif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6.svg"/><Relationship Id="rId3" Type="http://schemas.openxmlformats.org/officeDocument/2006/relationships/slide" Target="slide5.xml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4.svg"/><Relationship Id="rId5" Type="http://schemas.openxmlformats.org/officeDocument/2006/relationships/slide" Target="slide24.xml"/><Relationship Id="rId10" Type="http://schemas.openxmlformats.org/officeDocument/2006/relationships/image" Target="../media/image3.png"/><Relationship Id="rId4" Type="http://schemas.openxmlformats.org/officeDocument/2006/relationships/slide" Target="slide7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usa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er289386/cars-german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usa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3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B004A7-609A-9B80-341B-EEAD722C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-1181100"/>
            <a:ext cx="12201525" cy="829552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655" y="4854763"/>
            <a:ext cx="9520517" cy="2560701"/>
          </a:xfr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D9F852"/>
                </a:solidFill>
                <a:latin typeface="Helvetica" pitchFamily="2" charset="0"/>
              </a:rPr>
              <a:t>German cars data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latin typeface="Helvetica" pitchFamily="2" charset="0"/>
              </a:rPr>
              <a:t>by Pavel Liaoshka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B96F4-1C1D-5E49-C10A-BE9967AE824A}"/>
              </a:ext>
            </a:extLst>
          </p:cNvPr>
          <p:cNvSpPr txBox="1"/>
          <p:nvPr/>
        </p:nvSpPr>
        <p:spPr>
          <a:xfrm rot="16200000">
            <a:off x="7374090" y="1861210"/>
            <a:ext cx="8733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New or used</a:t>
            </a:r>
            <a:r>
              <a:rPr lang="ru-RU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New or used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?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13671" y="410479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of the vehicles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(41.116)</a:t>
            </a:r>
            <a:r>
              <a:rPr lang="en-US" dirty="0">
                <a:latin typeface="Helvetica" pitchFamily="2" charset="0"/>
              </a:rPr>
              <a:t> represented on the website are used.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5.146</a:t>
            </a:r>
            <a:r>
              <a:rPr lang="en-US" dirty="0">
                <a:latin typeface="Helvetica" pitchFamily="2" charset="0"/>
              </a:rPr>
              <a:t> of the cars are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1175" y="2698031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dataset includes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five</a:t>
            </a:r>
            <a:r>
              <a:rPr lang="en-US" dirty="0">
                <a:latin typeface="Helvetica" pitchFamily="2" charset="0"/>
              </a:rPr>
              <a:t> different types of offers: pre-registered, used, demonstration, employee’s car, and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01091" y="410479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1091" y="269803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B1E69-F066-8C23-72D1-7172527A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05" y="1498952"/>
            <a:ext cx="5709745" cy="41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categories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categories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399020" y="396658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1.457</a:t>
            </a:r>
            <a:r>
              <a:rPr lang="en-US" dirty="0">
                <a:latin typeface="Helvetica" pitchFamily="2" charset="0"/>
              </a:rPr>
              <a:t> vehicles cost more than </a:t>
            </a:r>
            <a:r>
              <a:rPr lang="en-US" b="1" dirty="0">
                <a:latin typeface="Helvetica" pitchFamily="2" charset="0"/>
              </a:rPr>
              <a:t>€50.000</a:t>
            </a:r>
            <a:r>
              <a:rPr lang="en-US" dirty="0">
                <a:latin typeface="Helvetica" pitchFamily="2" charset="0"/>
              </a:rPr>
              <a:t>, with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expensive costing </a:t>
            </a:r>
            <a:r>
              <a:rPr lang="en-US" b="1" dirty="0">
                <a:latin typeface="Helvetica" pitchFamily="2" charset="0"/>
              </a:rPr>
              <a:t>1.199.900€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2235061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most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cars –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20.664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cheaper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10.000€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3046142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76.6%,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35.434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offers, have price less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20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and 96.9%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44805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priced under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50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230239" y="2235061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239001" y="395747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240907" y="304614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1926F-C420-ED19-78A2-672AA2AE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435244"/>
            <a:ext cx="5745103" cy="47759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D084A6-7CB4-9B36-DB4A-BC1FF5657111}"/>
              </a:ext>
            </a:extLst>
          </p:cNvPr>
          <p:cNvSpPr/>
          <p:nvPr/>
        </p:nvSpPr>
        <p:spPr>
          <a:xfrm>
            <a:off x="7399020" y="5001465"/>
            <a:ext cx="426829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cheapest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 priced at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1.100</a:t>
            </a:r>
            <a:r>
              <a:rPr lang="en-US" b="1" dirty="0">
                <a:latin typeface="Helvetica" pitchFamily="2" charset="0"/>
              </a:rPr>
              <a:t>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AFC-0D9C-E9BF-99D6-D63A831EC3E1}"/>
              </a:ext>
            </a:extLst>
          </p:cNvPr>
          <p:cNvSpPr/>
          <p:nvPr/>
        </p:nvSpPr>
        <p:spPr>
          <a:xfrm flipH="1">
            <a:off x="7239001" y="4879637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vs.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vs.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166713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86277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72475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04956" y="4976775"/>
            <a:ext cx="2743195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Price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 the vehicle has strong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positive correlation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horsepower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962526" y="4971967"/>
            <a:ext cx="2933698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When the horsepower value of the car is </a:t>
            </a:r>
            <a:r>
              <a:rPr lang="en-US" b="1" dirty="0"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400</a:t>
            </a:r>
            <a:r>
              <a:rPr lang="en-US" dirty="0">
                <a:latin typeface="Helvetica" pitchFamily="2" charset="0"/>
              </a:rPr>
              <a:t>,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probability</a:t>
            </a:r>
            <a:r>
              <a:rPr lang="en-US" dirty="0">
                <a:latin typeface="Helvetica" pitchFamily="2" charset="0"/>
              </a:rPr>
              <a:t> of huge price outliers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610599" y="4971967"/>
            <a:ext cx="274319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Correlation between variables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is </a:t>
            </a:r>
            <a:r>
              <a:rPr lang="en-US" b="1" dirty="0">
                <a:latin typeface="Helvetica" pitchFamily="2" charset="0"/>
              </a:rPr>
              <a:t>stronger</a:t>
            </a:r>
            <a:r>
              <a:rPr lang="en-US" dirty="0">
                <a:latin typeface="Helvetica" pitchFamily="2" charset="0"/>
              </a:rPr>
              <a:t> when HP value is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450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by year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by year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657257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2902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39100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200150" y="5000266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The </a:t>
            </a:r>
            <a:r>
              <a:rPr lang="en-US" sz="1400" b="1" dirty="0">
                <a:latin typeface="Helvetica" pitchFamily="2" charset="0"/>
              </a:rPr>
              <a:t>number</a:t>
            </a:r>
            <a:r>
              <a:rPr lang="en-US" sz="1400" dirty="0">
                <a:latin typeface="Helvetica" pitchFamily="2" charset="0"/>
              </a:rPr>
              <a:t> of electric and hybrid vehicles represented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increases </a:t>
            </a:r>
            <a:r>
              <a:rPr lang="en-US" sz="1400" dirty="0">
                <a:latin typeface="Helvetica" pitchFamily="2" charset="0"/>
              </a:rPr>
              <a:t>with the production </a:t>
            </a:r>
            <a:r>
              <a:rPr lang="en-US" sz="1400" b="1" dirty="0">
                <a:latin typeface="Helvetica" pitchFamily="2" charset="0"/>
              </a:rPr>
              <a:t>year</a:t>
            </a:r>
            <a:r>
              <a:rPr lang="en-US" sz="1400" dirty="0">
                <a:latin typeface="Helvetica" pitchFamily="2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362460" y="4946563"/>
            <a:ext cx="3467075" cy="11985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An anomaly was detected in the quantity of cars, produced in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sz="1400" dirty="0">
                <a:latin typeface="Helvetica" pitchFamily="2" charset="0"/>
              </a:rPr>
              <a:t>: gasoline had the </a:t>
            </a:r>
            <a:r>
              <a:rPr lang="en-US" sz="1400" b="1" dirty="0">
                <a:solidFill>
                  <a:srgbClr val="95928C"/>
                </a:solidFill>
                <a:latin typeface="Helvetica" pitchFamily="2" charset="0"/>
              </a:rPr>
              <a:t>lowest</a:t>
            </a:r>
            <a:r>
              <a:rPr lang="en-US" sz="1400" dirty="0">
                <a:latin typeface="Helvetica" pitchFamily="2" charset="0"/>
              </a:rPr>
              <a:t> value and diesel had its </a:t>
            </a:r>
            <a:r>
              <a:rPr lang="en-US" sz="1400" b="1" dirty="0">
                <a:solidFill>
                  <a:srgbClr val="4A1BE4"/>
                </a:solidFill>
                <a:latin typeface="Helvetica" pitchFamily="2" charset="0"/>
              </a:rPr>
              <a:t>peak</a:t>
            </a:r>
            <a:r>
              <a:rPr lang="en-US" sz="1400" dirty="0">
                <a:latin typeface="Helvetica" pitchFamily="2" charset="0"/>
              </a:rPr>
              <a:t> at the same time. The trend begins to reverse in 2018.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248658" y="5000265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Gas cars by year have </a:t>
            </a:r>
            <a:r>
              <a:rPr lang="en-US" sz="1400" b="1" dirty="0">
                <a:latin typeface="Helvetica" pitchFamily="2" charset="0"/>
              </a:rPr>
              <a:t>no</a:t>
            </a:r>
            <a:r>
              <a:rPr lang="en-US" sz="1400" dirty="0">
                <a:latin typeface="Helvetica" pitchFamily="2" charset="0"/>
              </a:rPr>
              <a:t> pronounced </a:t>
            </a:r>
            <a:r>
              <a:rPr lang="en-US" sz="1400" b="1" dirty="0">
                <a:latin typeface="Helvetica" pitchFamily="2" charset="0"/>
              </a:rPr>
              <a:t>trend</a:t>
            </a:r>
            <a:r>
              <a:rPr lang="en-US" sz="1400" dirty="0">
                <a:latin typeface="Helvetica" pitchFamily="2" charset="0"/>
              </a:rPr>
              <a:t>. The chart is in flat.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5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Gear trends</a:t>
            </a:r>
            <a:endParaRPr lang="en-US" dirty="0"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Gear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463836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46811" y="480933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896940" y="4971967"/>
            <a:ext cx="5048250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 and later, the number of cars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represented with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transmission has tend to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, and in 2018, it </a:t>
            </a:r>
            <a:r>
              <a:rPr lang="en-US" b="1" dirty="0">
                <a:latin typeface="Helvetica" pitchFamily="2" charset="0"/>
              </a:rPr>
              <a:t>surpassed </a:t>
            </a:r>
            <a:r>
              <a:rPr lang="en-US" dirty="0">
                <a:latin typeface="Helvetica" pitchFamily="2" charset="0"/>
              </a:rPr>
              <a:t>the number of cars with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 manual </a:t>
            </a:r>
            <a:r>
              <a:rPr lang="en-US" dirty="0">
                <a:latin typeface="Helvetica" pitchFamily="2" charset="0"/>
              </a:rPr>
              <a:t>transmission.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42113" y="4971967"/>
            <a:ext cx="4552947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quantity of vehicles with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gear types tends to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decrease</a:t>
            </a:r>
            <a:r>
              <a:rPr lang="en-US" dirty="0">
                <a:latin typeface="Helvetica" pitchFamily="2" charset="0"/>
              </a:rPr>
              <a:t> with growing prices in each price group.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automatic car ratio </a:t>
            </a:r>
            <a:r>
              <a:rPr lang="en-US" dirty="0">
                <a:latin typeface="Helvetica" pitchFamily="2" charset="0"/>
              </a:rPr>
              <a:t>tends to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4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in price 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categories ratio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6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in price 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categories ratio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75222" y="49902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proportion of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diesel</a:t>
            </a:r>
            <a:r>
              <a:rPr lang="en-US" dirty="0">
                <a:latin typeface="Helvetica" pitchFamily="2" charset="0"/>
              </a:rPr>
              <a:t>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with price in the first three groups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fourth.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63791" y="1977294"/>
            <a:ext cx="4268298" cy="1218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Gasoline</a:t>
            </a:r>
            <a:r>
              <a:rPr lang="en-US" dirty="0">
                <a:latin typeface="Helvetica" pitchFamily="2" charset="0"/>
              </a:rPr>
              <a:t> cars are widely represented among cars with </a:t>
            </a:r>
            <a:r>
              <a:rPr lang="en-US" b="1" dirty="0">
                <a:latin typeface="Helvetica" pitchFamily="2" charset="0"/>
              </a:rPr>
              <a:t>prices lower </a:t>
            </a:r>
            <a:r>
              <a:rPr lang="en-US" dirty="0">
                <a:latin typeface="Helvetica" pitchFamily="2" charset="0"/>
              </a:rPr>
              <a:t>than </a:t>
            </a:r>
            <a:r>
              <a:rPr lang="en-US" b="1" dirty="0">
                <a:latin typeface="Helvetica" pitchFamily="2" charset="0"/>
              </a:rPr>
              <a:t>€10.000</a:t>
            </a:r>
            <a:r>
              <a:rPr lang="en-US" dirty="0">
                <a:latin typeface="Helvetica" pitchFamily="2" charset="0"/>
              </a:rPr>
              <a:t>. This ratio falls (7.4%) in the next group and falls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below half </a:t>
            </a:r>
            <a:r>
              <a:rPr lang="en-US" dirty="0">
                <a:latin typeface="Helvetica" pitchFamily="2" charset="0"/>
              </a:rPr>
              <a:t>in the next two groups.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56575" y="37513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Hybrid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electric</a:t>
            </a:r>
            <a:r>
              <a:rPr lang="en-US" dirty="0">
                <a:latin typeface="Helvetica" pitchFamily="2" charset="0"/>
              </a:rPr>
              <a:t> vehicles' share of the total tends to </a:t>
            </a:r>
            <a:r>
              <a:rPr lang="en-US" b="1" dirty="0"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with price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15203" y="2058954"/>
            <a:ext cx="45719" cy="1055511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15202" y="4981131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17510" y="3753059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EB671-681F-CB3E-4159-D58CA9F4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" y="1140697"/>
            <a:ext cx="6484622" cy="50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Real price categories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by 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Real price categories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by 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796534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4910775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33525" y="5148540"/>
            <a:ext cx="4305300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total quantity of gasoline, diesel, electric, and gas cars represented </a:t>
            </a:r>
            <a:r>
              <a:rPr lang="en-US" b="1" dirty="0">
                <a:latin typeface="Helvetica" pitchFamily="2" charset="0"/>
              </a:rPr>
              <a:t>tends to decrease </a:t>
            </a:r>
            <a:r>
              <a:rPr lang="en-US" dirty="0">
                <a:latin typeface="Helvetica" pitchFamily="2" charset="0"/>
              </a:rPr>
              <a:t>when prices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05602" y="5148539"/>
            <a:ext cx="4343397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number of hybrid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first three</a:t>
            </a:r>
            <a:r>
              <a:rPr lang="en-US" dirty="0">
                <a:latin typeface="Helvetica" pitchFamily="2" charset="0"/>
              </a:rPr>
              <a:t> price categories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fourth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6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category trends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category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17405" y="426483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Vehicles with a price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more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30625" y="272385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Cars with a price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less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504825" y="4264835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510540" y="2742906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6304-7E4B-B54E-3C46-772FBE79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3" y="1140697"/>
            <a:ext cx="6446526" cy="48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brands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brands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9B5CFA-7F13-BEFB-D5BB-5F261D16A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62560"/>
              </p:ext>
            </p:extLst>
          </p:nvPr>
        </p:nvGraphicFramePr>
        <p:xfrm>
          <a:off x="5872689" y="1290341"/>
          <a:ext cx="5876924" cy="4482463"/>
        </p:xfrm>
        <a:graphic>
          <a:graphicData uri="http://schemas.openxmlformats.org/drawingml/2006/table">
            <a:tbl>
              <a:tblPr/>
              <a:tblGrid>
                <a:gridCol w="1815077">
                  <a:extLst>
                    <a:ext uri="{9D8B030D-6E8A-4147-A177-3AD203B41FA5}">
                      <a16:colId xmlns:a16="http://schemas.microsoft.com/office/drawing/2014/main" val="3961398691"/>
                    </a:ext>
                  </a:extLst>
                </a:gridCol>
                <a:gridCol w="1157725">
                  <a:extLst>
                    <a:ext uri="{9D8B030D-6E8A-4147-A177-3AD203B41FA5}">
                      <a16:colId xmlns:a16="http://schemas.microsoft.com/office/drawing/2014/main" val="3261167047"/>
                    </a:ext>
                  </a:extLst>
                </a:gridCol>
                <a:gridCol w="1667909">
                  <a:extLst>
                    <a:ext uri="{9D8B030D-6E8A-4147-A177-3AD203B41FA5}">
                      <a16:colId xmlns:a16="http://schemas.microsoft.com/office/drawing/2014/main" val="3801455149"/>
                    </a:ext>
                  </a:extLst>
                </a:gridCol>
                <a:gridCol w="1236213">
                  <a:extLst>
                    <a:ext uri="{9D8B030D-6E8A-4147-A177-3AD203B41FA5}">
                      <a16:colId xmlns:a16="http://schemas.microsoft.com/office/drawing/2014/main" val="4256785672"/>
                    </a:ext>
                  </a:extLst>
                </a:gridCol>
              </a:tblGrid>
              <a:tr h="71856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Cars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56723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16060.09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80881.04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241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10428.03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4801.00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78416.94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42196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13793.37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4441.00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69201.89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1156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13715.19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2877.00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70644.23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09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11287.90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2828.00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57111.05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0497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30000.23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2681.00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76796.27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146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BMW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23431.07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2400.00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97489.55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536828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28379.92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96164.90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010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12847.43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1924.00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66158.88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5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Hyundai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12852.69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1886.00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52792.60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332954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5CF9CD05-9B79-31E5-76E2-6ADBCEAF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7" y="1473250"/>
            <a:ext cx="1028343" cy="1028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9B9EE-CE23-68E7-8978-3028AB8FF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74" y="1473250"/>
            <a:ext cx="1186811" cy="1039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67AA11-07BC-196A-35B2-DC8916C43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90" y="1774996"/>
            <a:ext cx="1107102" cy="42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FB95E6-4AB1-F603-603C-CE6C36BED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97" y="1653005"/>
            <a:ext cx="1186811" cy="8139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2F78C3-4D32-A9B0-AED7-5C99740E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50" y="3177826"/>
            <a:ext cx="1810495" cy="101840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87FCF9A-A60D-37C2-838D-F82D5BCA7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6890" y="3048875"/>
            <a:ext cx="1419210" cy="1419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A40FB5-94FE-5EC7-9332-6CA061127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3" y="3182432"/>
            <a:ext cx="1152096" cy="11520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6A9D6A-244A-C745-1846-06EAF9173E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54" y="3182432"/>
            <a:ext cx="1152096" cy="1152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2EDAA6-DBDC-612A-1D95-B7AFB71FB4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" y="4708274"/>
            <a:ext cx="1128883" cy="8964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8F04E7-F781-CF55-961E-21FAE3BA2A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90" y="4703522"/>
            <a:ext cx="1393033" cy="8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98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models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models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8314"/>
              </p:ext>
            </p:extLst>
          </p:nvPr>
        </p:nvGraphicFramePr>
        <p:xfrm>
          <a:off x="4695825" y="1288108"/>
          <a:ext cx="6962775" cy="4297680"/>
        </p:xfrm>
        <a:graphic>
          <a:graphicData uri="http://schemas.openxmlformats.org/drawingml/2006/table">
            <a:tbl>
              <a:tblPr/>
              <a:tblGrid>
                <a:gridCol w="1504950">
                  <a:extLst>
                    <a:ext uri="{9D8B030D-6E8A-4147-A177-3AD203B41FA5}">
                      <a16:colId xmlns:a16="http://schemas.microsoft.com/office/drawing/2014/main" val="2043505631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Golf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13540.55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91738.14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8959.63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55012.01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Fiesta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9864.22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1289.00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52437.59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9574.46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101118.97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12428.89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83752.35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up!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7622.25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945.00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55040.93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Fabia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10170.06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55746.15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10053.58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893.00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68183.68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forTwo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7878.90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725.00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55304.53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666.00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25588.98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D62251-A06B-A906-3D34-C1BBC4E0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6" y="2127019"/>
            <a:ext cx="3965189" cy="26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rgbClr val="959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Table of</a:t>
            </a:r>
            <a:r>
              <a:rPr lang="en-US" baseline="0" dirty="0"/>
              <a:t> contents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Table of contents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0293" y="2788880"/>
            <a:ext cx="1807672" cy="1695450"/>
          </a:xfrm>
          <a:prstGeom prst="ellipse">
            <a:avLst/>
          </a:prstGeom>
          <a:solidFill>
            <a:srgbClr val="D9F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86589" y="1630204"/>
            <a:ext cx="3660775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cleaning process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5167" y="3334726"/>
            <a:ext cx="4231836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Graphical representation of insights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6" y="5154978"/>
            <a:ext cx="3448050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5744" y="1613877"/>
            <a:ext cx="3332499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and project overview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9741" y="3334726"/>
            <a:ext cx="3332498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information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4313" y="5154716"/>
            <a:ext cx="3067050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collections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754230" y="3521352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3968281" y="352135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7AFFC-408F-3283-356E-9F1CFFCEB4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47" y="1754149"/>
            <a:ext cx="493106" cy="493106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A5357C39-E419-6481-6C89-03D10624C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5955" y="1767428"/>
            <a:ext cx="444577" cy="444577"/>
          </a:xfrm>
          <a:prstGeom prst="rect">
            <a:avLst/>
          </a:prstGeom>
        </p:spPr>
      </p:pic>
      <p:pic>
        <p:nvPicPr>
          <p:cNvPr id="3" name="Graphic 2" descr="Car with solid fill">
            <a:extLst>
              <a:ext uri="{FF2B5EF4-FFF2-40B4-BE49-F238E27FC236}">
                <a16:creationId xmlns:a16="http://schemas.microsoft.com/office/drawing/2014/main" id="{CC3FD280-3B17-941D-B699-2C822E22A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3689" y="5247120"/>
            <a:ext cx="556712" cy="5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expensive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expensive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8B193F-9A6C-75B3-5D94-EED96202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48095"/>
              </p:ext>
            </p:extLst>
          </p:nvPr>
        </p:nvGraphicFramePr>
        <p:xfrm>
          <a:off x="361950" y="1417320"/>
          <a:ext cx="7067550" cy="402336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3050296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14993677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680131820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60498884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920468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219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51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 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569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72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499800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83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SLS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891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27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28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4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Porsche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399911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19400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789E39E-C664-6037-53E3-BAB4271F9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78818"/>
            <a:ext cx="386715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cheapest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cheapest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439882"/>
              </p:ext>
            </p:extLst>
          </p:nvPr>
        </p:nvGraphicFramePr>
        <p:xfrm>
          <a:off x="6096000" y="1288108"/>
          <a:ext cx="5725297" cy="4297680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6005993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134247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Citroen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204000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Priora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Toyota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Aygo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Peugeot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222000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Touran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233567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Brilliance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BS4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100524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Ibiza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170000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forTwo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Panda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157000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5A07D11-B303-9E0F-4A77-D1C76D63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792298"/>
            <a:ext cx="493395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powerful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powerful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1E4461-836B-0969-D734-A1D71C8BC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82246"/>
              </p:ext>
            </p:extLst>
          </p:nvPr>
        </p:nvGraphicFramePr>
        <p:xfrm>
          <a:off x="228600" y="1417320"/>
          <a:ext cx="7219950" cy="402336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339342232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49822006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596434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4733556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030674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764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G 63 AMG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216619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9234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03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R8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295000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137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7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Model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54450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22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Model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63205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2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Mustang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6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3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4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Corvette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Z06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148600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767.00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9790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4261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12B89A6-D5B2-0E92-BBC7-1A6BFDCE7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05027"/>
            <a:ext cx="3969980" cy="26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least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least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07654"/>
              </p:ext>
            </p:extLst>
          </p:nvPr>
        </p:nvGraphicFramePr>
        <p:xfrm>
          <a:off x="6387859" y="1205008"/>
          <a:ext cx="4800029" cy="4496967"/>
        </p:xfrm>
        <a:graphic>
          <a:graphicData uri="http://schemas.openxmlformats.org/drawingml/2006/table">
            <a:tbl>
              <a:tblPr/>
              <a:tblGrid>
                <a:gridCol w="1113854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AVG Price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Ligier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JS 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9570.00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Estrima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Birò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13090.00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M.Go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8262.86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M8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6149.50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Aixam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City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12935.00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Due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6745.00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Piaggio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Ape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7849.75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10.25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Twizy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5413.43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10.74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Tazzari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EV Zero Classic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50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Zhidou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D2S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12500.00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24.00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0715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46705E-310B-3791-68C7-B81EE2C0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8" y="2093119"/>
            <a:ext cx="5286374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3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Conclusion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990599" y="1357350"/>
            <a:ext cx="5105401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this project, an analysis of data on German cars from the Autoscaut24 website was carried out.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Relationships, interesting trends between variables were identified.</a:t>
            </a:r>
            <a:r>
              <a:rPr lang="en-US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661371"/>
            <a:ext cx="5471072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fontAlgn="base"/>
            <a:r>
              <a:rPr lang="en-US" dirty="0">
                <a:latin typeface="Helvetica" pitchFamily="2" charset="0"/>
              </a:rPr>
              <a:t>An </a:t>
            </a:r>
            <a:r>
              <a:rPr lang="en-US" b="1" dirty="0">
                <a:latin typeface="Helvetica" pitchFamily="2" charset="0"/>
              </a:rPr>
              <a:t>anomaly</a:t>
            </a:r>
            <a:r>
              <a:rPr lang="en-US" dirty="0">
                <a:latin typeface="Helvetica" pitchFamily="2" charset="0"/>
              </a:rPr>
              <a:t> was discovered in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. Gasoline cars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least</a:t>
            </a:r>
            <a:r>
              <a:rPr lang="en-US" dirty="0">
                <a:latin typeface="Helvetica" pitchFamily="2" charset="0"/>
              </a:rPr>
              <a:t> represented in this year's production, while diesel cars are the most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widely</a:t>
            </a:r>
            <a:r>
              <a:rPr lang="en-US" dirty="0">
                <a:latin typeface="Helvetica" pitchFamily="2" charset="0"/>
              </a:rPr>
              <a:t> represented. Also this year and after, there is a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downward</a:t>
            </a:r>
            <a:r>
              <a:rPr lang="en-US" dirty="0">
                <a:latin typeface="Helvetica" pitchFamily="2" charset="0"/>
              </a:rPr>
              <a:t> trend in the number of cars with a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transmission and 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 in the number of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ones.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49" y="4754966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analysis was done using </a:t>
            </a:r>
            <a:r>
              <a:rPr lang="en-US" b="1" dirty="0">
                <a:latin typeface="Helvetica" pitchFamily="2" charset="0"/>
              </a:rPr>
              <a:t>Python</a:t>
            </a:r>
            <a:r>
              <a:rPr lang="en-US" dirty="0">
                <a:latin typeface="Helvetica" pitchFamily="2" charset="0"/>
              </a:rPr>
              <a:t> in Jupiter notebooks. See my </a:t>
            </a:r>
            <a:r>
              <a:rPr lang="en-US" b="1" dirty="0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</a:t>
            </a:r>
          </a:p>
          <a:p>
            <a:pPr algn="r">
              <a:lnSpc>
                <a:spcPts val="1900"/>
              </a:lnSpc>
            </a:pPr>
            <a:r>
              <a:rPr lang="en-US" i="1" dirty="0">
                <a:solidFill>
                  <a:srgbClr val="4A1BE4"/>
                </a:solidFill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github.com/deepusain</a:t>
            </a:r>
            <a:endParaRPr lang="en-US" i="1" dirty="0">
              <a:solidFill>
                <a:srgbClr val="4A1BE4"/>
              </a:solidFill>
              <a:latin typeface="Helvetica"/>
              <a:cs typeface="Helvetica"/>
            </a:endParaRPr>
          </a:p>
          <a:p>
            <a:pPr algn="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33473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43027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103584" y="550065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4" grpId="0" animBg="1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EDA94-A4C6-E5D8-CD05-C1BA7D4F1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4409403"/>
            <a:ext cx="5217960" cy="1828193"/>
          </a:xfrm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6600" b="1" dirty="0">
                <a:solidFill>
                  <a:srgbClr val="D9F852"/>
                </a:solidFill>
              </a:rPr>
              <a:t>Thank You </a:t>
            </a:r>
            <a:br>
              <a:rPr lang="en-US" sz="6600" b="1" dirty="0">
                <a:solidFill>
                  <a:srgbClr val="D9F852"/>
                </a:solidFill>
              </a:rPr>
            </a:br>
            <a:r>
              <a:rPr lang="en-US" sz="6600" b="1" dirty="0">
                <a:solidFill>
                  <a:srgbClr val="D9F852"/>
                </a:solidFill>
              </a:rPr>
              <a:t>for attention</a:t>
            </a:r>
            <a:r>
              <a:rPr lang="en-US" sz="6600" b="1" dirty="0">
                <a:solidFill>
                  <a:srgbClr val="D9F852"/>
                </a:solidFill>
                <a:latin typeface="Helvetica" pitchFamily="2" charset="0"/>
              </a:rPr>
              <a:t>!</a:t>
            </a:r>
            <a:endParaRPr lang="en-US" sz="6600" dirty="0">
              <a:solidFill>
                <a:srgbClr val="D9F85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description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description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806245" y="1357350"/>
            <a:ext cx="5289756" cy="7383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Source  dataset contain data from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one of the largest Europe’s car market </a:t>
            </a:r>
            <a:r>
              <a:rPr lang="en-US" sz="2000" dirty="0">
                <a:solidFill>
                  <a:srgbClr val="4A1BE4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AutoScaut24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from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2011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  <a:r>
              <a:rPr lang="en-US" sz="2400" i="0" dirty="0">
                <a:solidFill>
                  <a:schemeClr val="tx2"/>
                </a:solidFill>
                <a:effectLst/>
                <a:latin typeface="Helvetica" pitchFamily="2" charset="0"/>
              </a:rPr>
              <a:t>.</a:t>
            </a:r>
            <a:r>
              <a:rPr lang="en-US" sz="14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313328"/>
            <a:ext cx="4847304" cy="9541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 fontAlgn="base"/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Original dataset consists of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46405 rows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9 columns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50" y="3424317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Fields contain information about make, model,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price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, offer type, mileage, fuel, gear type, horsepower and production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year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797623" y="4596058"/>
            <a:ext cx="5486400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Data was downloaded from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Kaggle.com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Collection method –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scraping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accent2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pPr algn="ctr">
              <a:lnSpc>
                <a:spcPts val="1900"/>
              </a:lnSpc>
            </a:pPr>
            <a:r>
              <a:rPr lang="en-US" sz="12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Link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https://www.kaggle.com/datasets/ander289386/cars-germany</a:t>
            </a:r>
            <a:endParaRPr lang="en-US" sz="1200" dirty="0">
              <a:solidFill>
                <a:srgbClr val="D9F852"/>
              </a:solidFill>
              <a:latin typeface="Helvetica" pitchFamily="2" charset="0"/>
              <a:cs typeface="Segoe UI" panose="020B0502040204020203" pitchFamily="34" charset="0"/>
            </a:endParaRPr>
          </a:p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08831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30454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097162" y="4165285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09996CB-EEDB-AEF8-40A9-832FC010EAB8}"/>
              </a:ext>
            </a:extLst>
          </p:cNvPr>
          <p:cNvSpPr/>
          <p:nvPr/>
        </p:nvSpPr>
        <p:spPr>
          <a:xfrm>
            <a:off x="6282812" y="534586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4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objectives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Project objectives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cleaning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Statistical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Discovering insights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651925" y="2885112"/>
            <a:ext cx="155966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Graphical representation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Our project will start by revealing gaps and inaccuracies in the data that can interfere with the analysis and then eliminating them.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Use Pandas, NumPy, and other Python libraries for investigating our data and searching for interesting information and insights.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45901" y="3653026"/>
            <a:ext cx="1752042" cy="14422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Pandas functions to obtain statistical information about data and identify relationships between variables</a:t>
            </a:r>
            <a:r>
              <a:rPr lang="ru-RU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16859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Discovery of interesting points that are worth paying attention to and on which it is possible to conduct further research.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the Python Matplotlib library to represent findings using various types of visualization</a:t>
            </a: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E6B0B27E-8E11-A799-10E9-3A179CE7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519" y="2181733"/>
            <a:ext cx="611215" cy="611215"/>
          </a:xfrm>
          <a:prstGeom prst="rect">
            <a:avLst/>
          </a:prstGeom>
        </p:spPr>
      </p:pic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D0BE3F63-A433-8AC9-B264-7735582D7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887" y="2162837"/>
            <a:ext cx="624124" cy="624124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749D2984-634B-F17A-41E0-F0E26E79C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8976" y="2193220"/>
            <a:ext cx="691892" cy="691892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E0BB00FD-E66D-8DCC-7BDD-089AA4AD3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6061" y="2193220"/>
            <a:ext cx="624125" cy="624125"/>
          </a:xfrm>
          <a:prstGeom prst="rect">
            <a:avLst/>
          </a:prstGeom>
        </p:spPr>
      </p:pic>
      <p:pic>
        <p:nvPicPr>
          <p:cNvPr id="13" name="Graphic 12" descr="Sign language with solid fill">
            <a:extLst>
              <a:ext uri="{FF2B5EF4-FFF2-40B4-BE49-F238E27FC236}">
                <a16:creationId xmlns:a16="http://schemas.microsoft.com/office/drawing/2014/main" id="{0AE69399-EF51-E6F8-58B7-D94C68A90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8989" y="2148342"/>
            <a:ext cx="669003" cy="6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69D6C9DE-95C1-75F1-B02F-81D8408C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7680" y="2836333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4A012A-5A87-A017-3DB4-9DCD4299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3830" y="2879188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214363-46C1-A10D-7773-F88FA27C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4975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A09597-8C6A-BF6D-F4BA-1EC24C5D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73981" y="2848857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cleaning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cleaning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044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079898" y="3469989"/>
            <a:ext cx="1502568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data for problems, inconsistencies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3307108" y="3346878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and Changing data formats where necessary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5410200" y="3330871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Replacing, dropping null values in columns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7558588" y="3453981"/>
            <a:ext cx="137160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 incorrect values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675018" y="3564566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Verification of results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B46693-ED1F-429F-9B11-2794939E3B99}"/>
              </a:ext>
            </a:extLst>
          </p:cNvPr>
          <p:cNvSpPr/>
          <p:nvPr/>
        </p:nvSpPr>
        <p:spPr>
          <a:xfrm>
            <a:off x="3269602" y="1464576"/>
            <a:ext cx="5652796" cy="7309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Different Pandas functions were used to </a:t>
            </a:r>
            <a:r>
              <a:rPr lang="en-US" b="1" dirty="0">
                <a:latin typeface="Helvetica" pitchFamily="2" charset="0"/>
              </a:rPr>
              <a:t>clean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b="1" dirty="0">
                <a:latin typeface="Helvetica" pitchFamily="2" charset="0"/>
              </a:rPr>
              <a:t>prepare</a:t>
            </a:r>
            <a:r>
              <a:rPr lang="en-US" dirty="0">
                <a:latin typeface="Helvetica" pitchFamily="2" charset="0"/>
              </a:rPr>
              <a:t> the data for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analysis</a:t>
            </a:r>
            <a:r>
              <a:rPr lang="en-US" dirty="0">
                <a:latin typeface="Helvetica" pitchFamily="2" charset="0"/>
              </a:rPr>
              <a:t>. Process followed the </a:t>
            </a:r>
            <a:r>
              <a:rPr lang="en-US" b="1" dirty="0">
                <a:latin typeface="Helvetica" pitchFamily="2" charset="0"/>
              </a:rPr>
              <a:t>scheme</a:t>
            </a:r>
            <a:r>
              <a:rPr lang="en-US" dirty="0">
                <a:latin typeface="Helvetica" pitchFamily="2" charset="0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8D1DEA-0363-4C10-925D-1D68E14CCEF4}"/>
              </a:ext>
            </a:extLst>
          </p:cNvPr>
          <p:cNvSpPr/>
          <p:nvPr/>
        </p:nvSpPr>
        <p:spPr>
          <a:xfrm>
            <a:off x="3269602" y="5451083"/>
            <a:ext cx="5652796" cy="4873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More details can be found in my </a:t>
            </a:r>
            <a:r>
              <a:rPr lang="en-US" dirty="0">
                <a:solidFill>
                  <a:srgbClr val="4A1BE4"/>
                </a:solidFill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latin typeface="Helvetica"/>
                <a:cs typeface="Helvetica"/>
              </a:rPr>
              <a:t> portfolio and the attached </a:t>
            </a:r>
            <a:r>
              <a:rPr lang="en-US" dirty="0">
                <a:solidFill>
                  <a:srgbClr val="4A1BE4"/>
                </a:solidFill>
                <a:latin typeface="Helvetica"/>
                <a:cs typeface="Helvetica"/>
              </a:rPr>
              <a:t>Jupiter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>
                <a:solidFill>
                  <a:srgbClr val="4A1BE4"/>
                </a:solidFill>
                <a:latin typeface="Helvetica"/>
                <a:cs typeface="Helvetica"/>
              </a:rPr>
              <a:t>notebook</a:t>
            </a:r>
            <a:r>
              <a:rPr lang="en-US" dirty="0">
                <a:latin typeface="Helvetica"/>
                <a:cs typeface="Helvetica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85A23D0-5C07-C326-357B-3A75D692E84A}"/>
              </a:ext>
            </a:extLst>
          </p:cNvPr>
          <p:cNvSpPr/>
          <p:nvPr/>
        </p:nvSpPr>
        <p:spPr>
          <a:xfrm>
            <a:off x="2738343" y="3729820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E197A24-45B1-0CE0-E855-18CEE104A02B}"/>
              </a:ext>
            </a:extLst>
          </p:cNvPr>
          <p:cNvSpPr/>
          <p:nvPr/>
        </p:nvSpPr>
        <p:spPr>
          <a:xfrm>
            <a:off x="4844016" y="3715495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54A5FF4-CFCD-FACB-5566-4B44828529AB}"/>
              </a:ext>
            </a:extLst>
          </p:cNvPr>
          <p:cNvSpPr/>
          <p:nvPr/>
        </p:nvSpPr>
        <p:spPr>
          <a:xfrm>
            <a:off x="6997214" y="3738376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BC281EE-0AFB-D4C2-8992-3E4E1543808D}"/>
              </a:ext>
            </a:extLst>
          </p:cNvPr>
          <p:cNvSpPr/>
          <p:nvPr/>
        </p:nvSpPr>
        <p:spPr>
          <a:xfrm>
            <a:off x="9134622" y="3699489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Dataset stats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Dataset stats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77238"/>
              </p:ext>
            </p:extLst>
          </p:nvPr>
        </p:nvGraphicFramePr>
        <p:xfrm>
          <a:off x="6641206" y="1504164"/>
          <a:ext cx="4800029" cy="3809587"/>
        </p:xfrm>
        <a:graphic>
          <a:graphicData uri="http://schemas.openxmlformats.org/drawingml/2006/table">
            <a:tbl>
              <a:tblPr/>
              <a:tblGrid>
                <a:gridCol w="908291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396188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71259.64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16544.75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132.89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62635.20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19253.64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7490.00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60000.00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10999.00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105000.00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19483.75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1111111.00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64A53-F205-9D49-FE09-58839DF18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90691"/>
              </p:ext>
            </p:extLst>
          </p:nvPr>
        </p:nvGraphicFramePr>
        <p:xfrm>
          <a:off x="750765" y="1504164"/>
          <a:ext cx="5345235" cy="1828800"/>
        </p:xfrm>
        <a:graphic>
          <a:graphicData uri="http://schemas.openxmlformats.org/drawingml/2006/table">
            <a:tbl>
              <a:tblPr/>
              <a:tblGrid>
                <a:gridCol w="1069047">
                  <a:extLst>
                    <a:ext uri="{9D8B030D-6E8A-4147-A177-3AD203B41FA5}">
                      <a16:colId xmlns:a16="http://schemas.microsoft.com/office/drawing/2014/main" val="242611518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877511075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425957767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2227823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5454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5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6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794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47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3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1A2841-9288-2BE9-F3E7-B8BD5A812B62}"/>
              </a:ext>
            </a:extLst>
          </p:cNvPr>
          <p:cNvSpPr txBox="1"/>
          <p:nvPr/>
        </p:nvSpPr>
        <p:spPr>
          <a:xfrm>
            <a:off x="1664141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Correlation 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5031C-327A-8F23-16A3-740D601FC451}"/>
              </a:ext>
            </a:extLst>
          </p:cNvPr>
          <p:cNvSpPr txBox="1"/>
          <p:nvPr/>
        </p:nvSpPr>
        <p:spPr>
          <a:xfrm>
            <a:off x="7281979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Descriptive statistics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C332C-27E2-3751-E9E1-D6C03CB4B092}"/>
              </a:ext>
            </a:extLst>
          </p:cNvPr>
          <p:cNvSpPr txBox="1"/>
          <p:nvPr/>
        </p:nvSpPr>
        <p:spPr>
          <a:xfrm>
            <a:off x="750765" y="3848100"/>
            <a:ext cx="5345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Price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has a strong </a:t>
            </a:r>
            <a:r>
              <a:rPr lang="en-US" dirty="0">
                <a:solidFill>
                  <a:srgbClr val="4A1BE4"/>
                </a:solidFill>
                <a:effectLst/>
                <a:latin typeface="Helvetica" pitchFamily="2" charset="0"/>
              </a:rPr>
              <a:t>positive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correlation with </a:t>
            </a:r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HP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Mileage was </a:t>
            </a:r>
            <a:r>
              <a:rPr lang="en-US" b="1" dirty="0">
                <a:solidFill>
                  <a:srgbClr val="95928C"/>
                </a:solidFill>
                <a:effectLst/>
                <a:latin typeface="Helvetica" pitchFamily="2" charset="0"/>
              </a:rPr>
              <a:t>inversely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related to year.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Gear type is also correlated with the price.</a:t>
            </a:r>
          </a:p>
        </p:txBody>
      </p:sp>
    </p:spTree>
    <p:extLst>
      <p:ext uri="{BB962C8B-B14F-4D97-AF65-F5344CB8AC3E}">
        <p14:creationId xmlns:p14="http://schemas.microsoft.com/office/powerpoint/2010/main" val="921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36609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90 %</a:t>
            </a:r>
            <a:r>
              <a:rPr lang="en-US" b="1" dirty="0">
                <a:solidFill>
                  <a:srgbClr val="78C9BA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all offers have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than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8074" y="2321520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lowest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value of horsepower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5 hp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Microcar(Due,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M.Go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M8), Renault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Twizy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Ligier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JS 50,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Estrima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Biro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44619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Mercedes-benz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G63 AMG has 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highest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850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9486" y="2355556"/>
            <a:ext cx="45719" cy="670588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35697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44790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971276-25E4-0096-1DF7-909AFF4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537527"/>
            <a:ext cx="5303519" cy="46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Transmission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Transmission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1317248" y="4534138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Only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56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 have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Semi-automatic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28679" y="228552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Most of the offers have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Manual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 type – 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30.500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8679" y="338486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15.714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 on Autoscaut24 have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Automatic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transmission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16099" y="228552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1111510" y="453413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8595" y="338486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00F8-7B62-0C79-976C-4ED8803AE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19" y="1349023"/>
            <a:ext cx="5227317" cy="45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600243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least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represented -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0.5%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the total number or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245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2360" y="2588220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most of cars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28.869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use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Gasoline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fuel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57954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Diesel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15.220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Hybrid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1.203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Electric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725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3772" y="2622256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59112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58125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D974C-4B16-C623-C232-2F4476E1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61" y="1473095"/>
            <a:ext cx="4850584" cy="45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1731</TotalTime>
  <Words>1555</Words>
  <Application>Microsoft Office PowerPoint</Application>
  <PresentationFormat>Widescreen</PresentationFormat>
  <Paragraphs>516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German cars data Analysis by Pavel Liaoshka  </vt:lpstr>
      <vt:lpstr>Table of contents</vt:lpstr>
      <vt:lpstr>Data description</vt:lpstr>
      <vt:lpstr>Project objectives</vt:lpstr>
      <vt:lpstr>Data cleaning</vt:lpstr>
      <vt:lpstr>Dataset stats</vt:lpstr>
      <vt:lpstr>Horsepower</vt:lpstr>
      <vt:lpstr>Transmission</vt:lpstr>
      <vt:lpstr>Fuel types</vt:lpstr>
      <vt:lpstr>New or used?</vt:lpstr>
      <vt:lpstr>Price categories</vt:lpstr>
      <vt:lpstr>Price vs. Horsepower</vt:lpstr>
      <vt:lpstr>Fuel types by year</vt:lpstr>
      <vt:lpstr>Gear trends</vt:lpstr>
      <vt:lpstr>Fuel types in price  categories ratio</vt:lpstr>
      <vt:lpstr>Real price categories  by fuel types</vt:lpstr>
      <vt:lpstr>Price category trends</vt:lpstr>
      <vt:lpstr>Top 10 popular brands</vt:lpstr>
      <vt:lpstr>Top 10 popular models</vt:lpstr>
      <vt:lpstr>Top 10 expensive cars</vt:lpstr>
      <vt:lpstr>Top 10 cheapest cars</vt:lpstr>
      <vt:lpstr>Top 10 powerful</vt:lpstr>
      <vt:lpstr>Top 10 least horsepower</vt:lpstr>
      <vt:lpstr>Conclusion</vt:lpstr>
      <vt:lpstr>Thank You 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Autoscaut24 data Analysis Presentation</dc:title>
  <dc:creator>Pavel Liaoshka</dc:creator>
  <cp:lastModifiedBy>Pavel Liaoshka</cp:lastModifiedBy>
  <cp:revision>58</cp:revision>
  <dcterms:created xsi:type="dcterms:W3CDTF">2023-01-23T15:04:52Z</dcterms:created>
  <dcterms:modified xsi:type="dcterms:W3CDTF">2025-03-18T10:38:50Z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